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53910" autoAdjust="0"/>
  </p:normalViewPr>
  <p:slideViewPr>
    <p:cSldViewPr>
      <p:cViewPr varScale="1">
        <p:scale>
          <a:sx n="71" d="100"/>
          <a:sy n="71" d="100"/>
        </p:scale>
        <p:origin x="128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392C3-8694-4642-9C63-050B8084EB3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50520-38BD-4E6A-BA35-410E16A7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7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rmAutofit fontScale="40000" lnSpcReduction="20000"/>
          </a:bodyPr>
          <a:lstStyle/>
          <a:p>
            <a:r>
              <a:rPr lang="en-US" sz="1400" b="1" dirty="0" smtClean="0"/>
              <a:t>Falling pictures</a:t>
            </a:r>
          </a:p>
          <a:p>
            <a:r>
              <a:rPr lang="en-US" sz="1400" b="0" dirty="0" smtClean="0"/>
              <a:t>(Intermediate)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200" dirty="0" smtClean="0">
                <a:latin typeface="+mn-lt"/>
              </a:rPr>
              <a:t>To reproduce the picture</a:t>
            </a:r>
            <a:r>
              <a:rPr lang="en-US" sz="1200" baseline="0" dirty="0" smtClean="0">
                <a:latin typeface="+mn-lt"/>
              </a:rPr>
              <a:t> effects on this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Slides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Layout</a:t>
            </a:r>
            <a:r>
              <a:rPr lang="en-US" sz="1200" dirty="0" smtClean="0"/>
              <a:t>, and then click </a:t>
            </a:r>
            <a:r>
              <a:rPr lang="en-US" sz="1200" b="1" dirty="0" smtClean="0"/>
              <a:t>Blank</a:t>
            </a:r>
            <a:r>
              <a:rPr lang="en-US" sz="120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Insert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Images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Picture</a:t>
            </a:r>
            <a:r>
              <a:rPr lang="en-US" sz="120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In the </a:t>
            </a:r>
            <a:r>
              <a:rPr lang="en-US" sz="1200" b="1" dirty="0" smtClean="0"/>
              <a:t>Insert</a:t>
            </a:r>
            <a:r>
              <a:rPr lang="en-US" sz="1200" b="1" baseline="0" dirty="0" smtClean="0"/>
              <a:t> Picture </a:t>
            </a:r>
            <a:r>
              <a:rPr lang="en-US" sz="1200" baseline="0" dirty="0" smtClean="0"/>
              <a:t>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picture. </a:t>
            </a: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Picture 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dirty="0" smtClean="0"/>
              <a:t>Size and Position</a:t>
            </a:r>
            <a:r>
              <a:rPr lang="en-US" sz="1200" b="0" dirty="0" smtClean="0"/>
              <a:t> dialog</a:t>
            </a:r>
            <a:r>
              <a:rPr lang="en-US" sz="1200" b="0" baseline="0" dirty="0" smtClean="0"/>
              <a:t> box launcher. </a:t>
            </a:r>
            <a:r>
              <a:rPr lang="en-US" sz="1200" dirty="0" smtClean="0"/>
              <a:t>In the </a:t>
            </a:r>
            <a:r>
              <a:rPr lang="en-US" sz="1200" b="1" baseline="0" dirty="0" smtClean="0">
                <a:latin typeface="+mn-lt"/>
              </a:rPr>
              <a:t>Format Picture </a:t>
            </a:r>
            <a:r>
              <a:rPr lang="en-US" sz="1200" dirty="0" smtClean="0"/>
              <a:t>dialog box</a:t>
            </a:r>
            <a:r>
              <a:rPr lang="en-US" sz="1200" baseline="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resize or crop the image so that the height 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2.93”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width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4.41”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crop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Left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resize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rotate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</a:t>
            </a:r>
            <a:r>
              <a:rPr lang="en-US" sz="1200" baseline="0" dirty="0" smtClean="0"/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Under </a:t>
            </a:r>
            <a:r>
              <a:rPr lang="en-US" sz="1200" b="1" dirty="0" smtClean="0"/>
              <a:t>Picture</a:t>
            </a:r>
            <a:r>
              <a:rPr lang="en-US" sz="1200" b="1" baseline="0" dirty="0" smtClean="0"/>
              <a:t>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Picture Styles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Beveled Matte, White </a:t>
            </a:r>
            <a:r>
              <a:rPr lang="en-US" sz="1200" b="0" baseline="0" dirty="0" smtClean="0"/>
              <a:t>(first row, second option from the left)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Picture 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dirty="0" smtClean="0"/>
              <a:t>Size and Position</a:t>
            </a:r>
            <a:r>
              <a:rPr lang="en-US" sz="1200" b="0" dirty="0" smtClean="0"/>
              <a:t> dialog</a:t>
            </a:r>
            <a:r>
              <a:rPr lang="en-US" sz="1200" b="0" baseline="0" dirty="0" smtClean="0"/>
              <a:t> box launcher. </a:t>
            </a:r>
            <a:r>
              <a:rPr lang="en-US" sz="1200" dirty="0" smtClean="0"/>
              <a:t>In the </a:t>
            </a:r>
            <a:r>
              <a:rPr lang="en-US" sz="1200" b="1" dirty="0" smtClean="0"/>
              <a:t>Size and Position </a:t>
            </a:r>
            <a:r>
              <a:rPr lang="en-US" sz="1200" dirty="0" smtClean="0"/>
              <a:t> dialog box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Size and rotate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Rotation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>
                <a:latin typeface="+mn-lt"/>
              </a:rPr>
              <a:t>5°</a:t>
            </a:r>
            <a:r>
              <a:rPr lang="en-US" sz="1200" baseline="0" dirty="0" smtClean="0">
                <a:latin typeface="+mn-lt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>
                <a:latin typeface="+mn-lt"/>
              </a:rPr>
              <a:t>Under </a:t>
            </a:r>
            <a:r>
              <a:rPr lang="en-US" sz="1200" b="1" baseline="0" dirty="0" smtClean="0">
                <a:latin typeface="+mn-lt"/>
              </a:rPr>
              <a:t>Picture Tools</a:t>
            </a:r>
            <a:r>
              <a:rPr lang="en-US" sz="1200" baseline="0" dirty="0" smtClean="0">
                <a:latin typeface="+mn-lt"/>
              </a:rPr>
              <a:t>, on the </a:t>
            </a:r>
            <a:r>
              <a:rPr lang="en-US" sz="1200" b="1" baseline="0" dirty="0" smtClean="0">
                <a:latin typeface="+mn-lt"/>
              </a:rPr>
              <a:t>Format</a:t>
            </a:r>
            <a:r>
              <a:rPr lang="en-US" sz="1200" baseline="0" dirty="0" smtClean="0">
                <a:latin typeface="+mn-lt"/>
              </a:rPr>
              <a:t> tab, in the bottom right corner of the </a:t>
            </a:r>
            <a:r>
              <a:rPr lang="en-US" sz="1200" b="1" baseline="0" dirty="0" smtClean="0">
                <a:latin typeface="+mn-lt"/>
              </a:rPr>
              <a:t>Picture Styles </a:t>
            </a:r>
            <a:r>
              <a:rPr lang="en-US" sz="1200" baseline="0" dirty="0" smtClean="0">
                <a:latin typeface="+mn-lt"/>
              </a:rPr>
              <a:t>group, click the </a:t>
            </a:r>
            <a:r>
              <a:rPr lang="en-US" sz="1200" b="1" baseline="0" dirty="0" smtClean="0">
                <a:latin typeface="+mn-lt"/>
              </a:rPr>
              <a:t>Format</a:t>
            </a:r>
            <a:r>
              <a:rPr lang="en-US" sz="1200" baseline="0" dirty="0" smtClean="0">
                <a:latin typeface="+mn-lt"/>
              </a:rPr>
              <a:t> </a:t>
            </a:r>
            <a:r>
              <a:rPr lang="en-US" sz="1200" b="1" baseline="0" dirty="0" smtClean="0">
                <a:latin typeface="+mn-lt"/>
              </a:rPr>
              <a:t>Picture</a:t>
            </a:r>
            <a:r>
              <a:rPr lang="en-US" sz="1200" baseline="0" dirty="0" smtClean="0">
                <a:latin typeface="+mn-lt"/>
              </a:rPr>
              <a:t> dialog box launcher. In the </a:t>
            </a:r>
            <a:r>
              <a:rPr lang="en-US" sz="1200" b="1" baseline="0" dirty="0" smtClean="0">
                <a:latin typeface="+mn-lt"/>
              </a:rPr>
              <a:t>Format</a:t>
            </a:r>
            <a:r>
              <a:rPr lang="en-US" sz="1200" baseline="0" dirty="0" smtClean="0">
                <a:latin typeface="+mn-lt"/>
              </a:rPr>
              <a:t> </a:t>
            </a:r>
            <a:r>
              <a:rPr lang="en-US" sz="1200" b="1" baseline="0" dirty="0" smtClean="0">
                <a:latin typeface="+mn-lt"/>
              </a:rPr>
              <a:t>Picture</a:t>
            </a:r>
            <a:r>
              <a:rPr lang="en-US" sz="1200" baseline="0" dirty="0" smtClean="0">
                <a:latin typeface="+mn-lt"/>
              </a:rPr>
              <a:t> dialog box, click </a:t>
            </a:r>
            <a:r>
              <a:rPr lang="en-US" sz="1200" b="1" baseline="0" dirty="0" smtClean="0">
                <a:latin typeface="+mn-lt"/>
              </a:rPr>
              <a:t>Shadow</a:t>
            </a:r>
            <a:r>
              <a:rPr lang="en-US" sz="1200" baseline="0" dirty="0" smtClean="0">
                <a:latin typeface="+mn-lt"/>
              </a:rPr>
              <a:t> in the left pane, and then do the following in the </a:t>
            </a:r>
            <a:r>
              <a:rPr lang="en-US" sz="1200" b="1" baseline="0" dirty="0" smtClean="0">
                <a:latin typeface="+mn-lt"/>
              </a:rPr>
              <a:t>Shadow</a:t>
            </a:r>
            <a:r>
              <a:rPr lang="en-US" sz="1200" baseline="0" dirty="0" smtClean="0">
                <a:latin typeface="+mn-lt"/>
              </a:rPr>
              <a:t> pane: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>
                <a:latin typeface="+mn-lt"/>
              </a:rPr>
              <a:t>Click the button next to </a:t>
            </a:r>
            <a:r>
              <a:rPr lang="en-US" sz="1200" b="1" baseline="0" dirty="0" smtClean="0">
                <a:latin typeface="+mn-lt"/>
              </a:rPr>
              <a:t>Presets</a:t>
            </a:r>
            <a:r>
              <a:rPr lang="en-US" sz="1200" baseline="0" dirty="0" smtClean="0">
                <a:latin typeface="+mn-lt"/>
              </a:rPr>
              <a:t>, and then under </a:t>
            </a:r>
            <a:r>
              <a:rPr lang="en-US" sz="1200" b="1" baseline="0" dirty="0" smtClean="0">
                <a:latin typeface="+mn-lt"/>
              </a:rPr>
              <a:t>Outer</a:t>
            </a:r>
            <a:r>
              <a:rPr lang="en-US" sz="1200" baseline="0" dirty="0" smtClean="0">
                <a:latin typeface="+mn-lt"/>
              </a:rPr>
              <a:t> click </a:t>
            </a:r>
            <a:r>
              <a:rPr lang="en-US" sz="1200" b="1" baseline="0" dirty="0" smtClean="0">
                <a:latin typeface="+mn-lt"/>
              </a:rPr>
              <a:t>Offset Diagonal Bottom Left</a:t>
            </a:r>
            <a:r>
              <a:rPr lang="en-US" sz="1200" b="0" baseline="0" dirty="0" smtClean="0">
                <a:latin typeface="+mn-lt"/>
              </a:rPr>
              <a:t> (first row, third option from the left).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>
                <a:latin typeface="+mn-lt"/>
              </a:rPr>
              <a:t>In the </a:t>
            </a:r>
            <a:r>
              <a:rPr lang="en-US" sz="1200" b="1" baseline="0" dirty="0" smtClean="0">
                <a:latin typeface="+mn-lt"/>
              </a:rPr>
              <a:t>Distance</a:t>
            </a:r>
            <a:r>
              <a:rPr lang="en-US" sz="1200" b="0" baseline="0" dirty="0" smtClean="0">
                <a:latin typeface="+mn-lt"/>
              </a:rPr>
              <a:t> box, enter </a:t>
            </a:r>
            <a:r>
              <a:rPr lang="en-US" sz="1200" b="1" baseline="0" dirty="0" smtClean="0">
                <a:latin typeface="+mn-lt"/>
              </a:rPr>
              <a:t>20 pt</a:t>
            </a:r>
            <a:r>
              <a:rPr lang="en-US" sz="1200" b="0" baseline="0" dirty="0" smtClean="0">
                <a:latin typeface="+mn-lt"/>
              </a:rPr>
              <a:t>. </a:t>
            </a:r>
            <a:endParaRPr lang="en-US" sz="1200" baseline="0" dirty="0" smtClean="0">
              <a:latin typeface="+mn-lt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>
                <a:latin typeface="+mn-lt"/>
              </a:rPr>
              <a:t>Drag the picture into the top right corner of the slide.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>
                <a:latin typeface="+mn-lt"/>
              </a:rPr>
              <a:t>Select the picture. On the </a:t>
            </a:r>
            <a:r>
              <a:rPr lang="en-US" sz="1200" b="1" baseline="0" dirty="0" smtClean="0">
                <a:latin typeface="+mn-lt"/>
              </a:rPr>
              <a:t>Home</a:t>
            </a:r>
            <a:r>
              <a:rPr lang="en-US" sz="1200" baseline="0" dirty="0" smtClean="0">
                <a:latin typeface="+mn-lt"/>
              </a:rPr>
              <a:t> tab, in the </a:t>
            </a:r>
            <a:r>
              <a:rPr lang="en-US" sz="1200" b="1" baseline="0" dirty="0" smtClean="0">
                <a:latin typeface="+mn-lt"/>
              </a:rPr>
              <a:t>Clipboard</a:t>
            </a:r>
            <a:r>
              <a:rPr lang="en-US" sz="1200" baseline="0" dirty="0" smtClean="0">
                <a:latin typeface="+mn-lt"/>
              </a:rPr>
              <a:t> group, click the arrow to the right of </a:t>
            </a:r>
            <a:r>
              <a:rPr lang="en-US" sz="1200" b="1" baseline="0" dirty="0" smtClean="0">
                <a:latin typeface="+mn-lt"/>
              </a:rPr>
              <a:t>Copy</a:t>
            </a:r>
            <a:r>
              <a:rPr lang="en-US" sz="1200" baseline="0" dirty="0" smtClean="0">
                <a:latin typeface="+mn-lt"/>
              </a:rPr>
              <a:t>, and then click </a:t>
            </a:r>
            <a:r>
              <a:rPr lang="en-US" sz="1200" b="1" baseline="0" dirty="0" smtClean="0">
                <a:latin typeface="+mn-lt"/>
              </a:rPr>
              <a:t>Duplicate</a:t>
            </a:r>
            <a:r>
              <a:rPr lang="en-US" sz="1200" baseline="0" dirty="0" smtClean="0">
                <a:latin typeface="+mn-lt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>
                <a:latin typeface="+mn-lt"/>
              </a:rPr>
              <a:t>Drag the second (duplicate) picture to the left middle of the slide.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>
                <a:latin typeface="+mn-lt"/>
              </a:rPr>
              <a:t>Select the second picture. Under </a:t>
            </a:r>
            <a:r>
              <a:rPr lang="en-US" sz="1200" b="1" baseline="0" dirty="0" smtClean="0">
                <a:latin typeface="+mn-lt"/>
              </a:rPr>
              <a:t>Picture Tools</a:t>
            </a:r>
            <a:r>
              <a:rPr lang="en-US" sz="1200" baseline="0" dirty="0" smtClean="0">
                <a:latin typeface="+mn-lt"/>
              </a:rPr>
              <a:t>, on the </a:t>
            </a:r>
            <a:r>
              <a:rPr lang="en-US" sz="1200" b="1" baseline="0" dirty="0" smtClean="0">
                <a:latin typeface="+mn-lt"/>
              </a:rPr>
              <a:t>Format</a:t>
            </a:r>
            <a:r>
              <a:rPr lang="en-US" sz="1200" baseline="0" dirty="0" smtClean="0">
                <a:latin typeface="+mn-lt"/>
              </a:rPr>
              <a:t> tab, in the bottom right corner of the </a:t>
            </a:r>
            <a:r>
              <a:rPr lang="en-US" sz="1200" b="1" baseline="0" dirty="0" smtClean="0">
                <a:latin typeface="+mn-lt"/>
              </a:rPr>
              <a:t>Size</a:t>
            </a:r>
            <a:r>
              <a:rPr lang="en-US" sz="1200" baseline="0" dirty="0" smtClean="0">
                <a:latin typeface="+mn-lt"/>
              </a:rPr>
              <a:t> group, click the </a:t>
            </a:r>
            <a:r>
              <a:rPr lang="en-US" sz="1200" b="1" baseline="0" dirty="0" smtClean="0">
                <a:latin typeface="+mn-lt"/>
              </a:rPr>
              <a:t>Size and Position </a:t>
            </a:r>
            <a:r>
              <a:rPr lang="en-US" sz="1200" baseline="0" dirty="0" smtClean="0">
                <a:latin typeface="+mn-lt"/>
              </a:rPr>
              <a:t>dialog box launcher. In the </a:t>
            </a:r>
            <a:r>
              <a:rPr lang="en-US" sz="1200" b="1" baseline="0" dirty="0" smtClean="0">
                <a:latin typeface="+mn-lt"/>
              </a:rPr>
              <a:t>Format Picture </a:t>
            </a:r>
            <a:r>
              <a:rPr lang="en-US" sz="1200" baseline="0" dirty="0" smtClean="0">
                <a:latin typeface="+mn-lt"/>
              </a:rPr>
              <a:t>dialog box, on the </a:t>
            </a:r>
            <a:r>
              <a:rPr lang="en-US" sz="1200" b="1" baseline="0" dirty="0" smtClean="0">
                <a:latin typeface="+mn-lt"/>
              </a:rPr>
              <a:t>Size</a:t>
            </a:r>
            <a:r>
              <a:rPr lang="en-US" sz="1200" baseline="0" dirty="0" smtClean="0">
                <a:latin typeface="+mn-lt"/>
              </a:rPr>
              <a:t> tab, under </a:t>
            </a:r>
            <a:r>
              <a:rPr lang="en-US" sz="1200" b="1" baseline="0" dirty="0" smtClean="0">
                <a:latin typeface="+mn-lt"/>
              </a:rPr>
              <a:t>Size and rotate</a:t>
            </a:r>
            <a:r>
              <a:rPr lang="en-US" sz="1200" baseline="0" dirty="0" smtClean="0">
                <a:latin typeface="+mn-lt"/>
              </a:rPr>
              <a:t>, in the </a:t>
            </a:r>
            <a:r>
              <a:rPr lang="en-US" sz="1200" b="1" baseline="0" dirty="0" smtClean="0">
                <a:latin typeface="+mn-lt"/>
              </a:rPr>
              <a:t>Rotation</a:t>
            </a:r>
            <a:r>
              <a:rPr lang="en-US" sz="1200" baseline="0" dirty="0" smtClean="0">
                <a:latin typeface="+mn-lt"/>
              </a:rPr>
              <a:t> box, enter </a:t>
            </a:r>
            <a:r>
              <a:rPr lang="en-US" sz="1200" b="1" baseline="0" dirty="0" smtClean="0">
                <a:latin typeface="+mn-lt"/>
              </a:rPr>
              <a:t>0°</a:t>
            </a:r>
            <a:r>
              <a:rPr lang="en-US" sz="1200" baseline="0" dirty="0" smtClean="0">
                <a:latin typeface="+mn-lt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>
                <a:latin typeface="+mn-lt"/>
              </a:rPr>
              <a:t>Right-click the second picture and click </a:t>
            </a:r>
            <a:r>
              <a:rPr lang="en-US" sz="1200" b="1" baseline="0" dirty="0" smtClean="0">
                <a:latin typeface="+mn-lt"/>
              </a:rPr>
              <a:t>Change Picture</a:t>
            </a:r>
            <a:r>
              <a:rPr lang="en-US" sz="1200" baseline="0" dirty="0" smtClean="0">
                <a:latin typeface="+mn-lt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In the </a:t>
            </a:r>
            <a:r>
              <a:rPr lang="en-US" sz="1200" b="1" dirty="0" smtClean="0"/>
              <a:t>Insert</a:t>
            </a:r>
            <a:r>
              <a:rPr lang="en-US" sz="1200" b="1" baseline="0" dirty="0" smtClean="0"/>
              <a:t> Picture </a:t>
            </a:r>
            <a:r>
              <a:rPr lang="en-US" sz="1200" baseline="0" dirty="0" smtClean="0"/>
              <a:t>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second picture. </a:t>
            </a: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Picture 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dirty="0" smtClean="0"/>
              <a:t>Size and Position</a:t>
            </a:r>
            <a:r>
              <a:rPr lang="en-US" sz="1200" b="0" dirty="0" smtClean="0"/>
              <a:t> dialog</a:t>
            </a:r>
            <a:r>
              <a:rPr lang="en-US" sz="1200" b="0" baseline="0" dirty="0" smtClean="0"/>
              <a:t> box launcher. </a:t>
            </a:r>
            <a:r>
              <a:rPr lang="en-US" sz="1200" dirty="0" smtClean="0"/>
              <a:t>In the </a:t>
            </a:r>
            <a:r>
              <a:rPr lang="en-US" sz="1200" b="1" baseline="0" dirty="0" smtClean="0">
                <a:latin typeface="+mn-lt"/>
              </a:rPr>
              <a:t>Format Picture </a:t>
            </a:r>
            <a:r>
              <a:rPr lang="en-US" sz="1200" dirty="0" smtClean="0"/>
              <a:t>dialog box</a:t>
            </a:r>
            <a:r>
              <a:rPr lang="en-US" sz="1200" baseline="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resize or crop the image so that the height 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2.93”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width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4.41”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crop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Left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resize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rotate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</a:t>
            </a:r>
            <a:r>
              <a:rPr lang="en-US" sz="1200" baseline="0" dirty="0" smtClean="0"/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>
                <a:latin typeface="+mn-lt"/>
              </a:rPr>
              <a:t>Under </a:t>
            </a:r>
            <a:r>
              <a:rPr lang="en-US" sz="1200" b="1" baseline="0" dirty="0" smtClean="0">
                <a:latin typeface="+mn-lt"/>
              </a:rPr>
              <a:t>Picture Tools</a:t>
            </a:r>
            <a:r>
              <a:rPr lang="en-US" sz="1200" baseline="0" dirty="0" smtClean="0">
                <a:latin typeface="+mn-lt"/>
              </a:rPr>
              <a:t>, on the </a:t>
            </a:r>
            <a:r>
              <a:rPr lang="en-US" sz="1200" b="1" baseline="0" dirty="0" smtClean="0">
                <a:latin typeface="+mn-lt"/>
              </a:rPr>
              <a:t>Format</a:t>
            </a:r>
            <a:r>
              <a:rPr lang="en-US" sz="1200" baseline="0" dirty="0" smtClean="0">
                <a:latin typeface="+mn-lt"/>
              </a:rPr>
              <a:t> tab, in the bottom right corner of the </a:t>
            </a:r>
            <a:r>
              <a:rPr lang="en-US" sz="1200" b="1" baseline="0" dirty="0" smtClean="0">
                <a:latin typeface="+mn-lt"/>
              </a:rPr>
              <a:t>Picture Styles </a:t>
            </a:r>
            <a:r>
              <a:rPr lang="en-US" sz="1200" baseline="0" dirty="0" smtClean="0">
                <a:latin typeface="+mn-lt"/>
              </a:rPr>
              <a:t>group, click the </a:t>
            </a:r>
            <a:r>
              <a:rPr lang="en-US" sz="1200" b="1" baseline="0" dirty="0" smtClean="0">
                <a:latin typeface="+mn-lt"/>
              </a:rPr>
              <a:t>Format</a:t>
            </a:r>
            <a:r>
              <a:rPr lang="en-US" sz="1200" baseline="0" dirty="0" smtClean="0">
                <a:latin typeface="+mn-lt"/>
              </a:rPr>
              <a:t> </a:t>
            </a:r>
            <a:r>
              <a:rPr lang="en-US" sz="1200" b="1" baseline="0" dirty="0" smtClean="0">
                <a:latin typeface="+mn-lt"/>
              </a:rPr>
              <a:t>Picture</a:t>
            </a:r>
            <a:r>
              <a:rPr lang="en-US" sz="1200" baseline="0" dirty="0" smtClean="0">
                <a:latin typeface="+mn-lt"/>
              </a:rPr>
              <a:t> dialog box launcher. In the </a:t>
            </a:r>
            <a:r>
              <a:rPr lang="en-US" sz="1200" b="1" baseline="0" dirty="0" smtClean="0">
                <a:latin typeface="+mn-lt"/>
              </a:rPr>
              <a:t>Format</a:t>
            </a:r>
            <a:r>
              <a:rPr lang="en-US" sz="1200" baseline="0" dirty="0" smtClean="0">
                <a:latin typeface="+mn-lt"/>
              </a:rPr>
              <a:t> </a:t>
            </a:r>
            <a:r>
              <a:rPr lang="en-US" sz="1200" b="1" baseline="0" dirty="0" smtClean="0">
                <a:latin typeface="+mn-lt"/>
              </a:rPr>
              <a:t>Picture</a:t>
            </a:r>
            <a:r>
              <a:rPr lang="en-US" sz="1200" baseline="0" dirty="0" smtClean="0">
                <a:latin typeface="+mn-lt"/>
              </a:rPr>
              <a:t> dialog box, click </a:t>
            </a:r>
            <a:r>
              <a:rPr lang="en-US" sz="1200" b="1" baseline="0" dirty="0" smtClean="0">
                <a:latin typeface="+mn-lt"/>
              </a:rPr>
              <a:t>3-D Rotation </a:t>
            </a:r>
            <a:r>
              <a:rPr lang="en-US" sz="1200" baseline="0" dirty="0" smtClean="0">
                <a:latin typeface="+mn-lt"/>
              </a:rPr>
              <a:t>in the left pane, and then do the following in the </a:t>
            </a:r>
            <a:r>
              <a:rPr lang="en-US" sz="1200" b="1" baseline="0" dirty="0" smtClean="0">
                <a:latin typeface="+mn-lt"/>
              </a:rPr>
              <a:t>3-D Rotation </a:t>
            </a:r>
            <a:r>
              <a:rPr lang="en-US" sz="1200" baseline="0" dirty="0" smtClean="0">
                <a:latin typeface="+mn-lt"/>
              </a:rPr>
              <a:t>pane: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>
                <a:latin typeface="+mn-lt"/>
              </a:rPr>
              <a:t>Click the button next to </a:t>
            </a:r>
            <a:r>
              <a:rPr lang="en-US" sz="1200" b="1" i="0" baseline="0" dirty="0" smtClean="0">
                <a:latin typeface="+mn-lt"/>
              </a:rPr>
              <a:t>Presets</a:t>
            </a:r>
            <a:r>
              <a:rPr lang="en-US" sz="1200" i="0" baseline="0" dirty="0" smtClean="0">
                <a:latin typeface="+mn-lt"/>
              </a:rPr>
              <a:t>, and then under </a:t>
            </a:r>
            <a:r>
              <a:rPr lang="en-US" sz="1200" b="1" i="0" baseline="0" dirty="0" smtClean="0">
                <a:latin typeface="+mn-lt"/>
              </a:rPr>
              <a:t>Perspective</a:t>
            </a:r>
            <a:r>
              <a:rPr lang="en-US" sz="1200" i="0" baseline="0" dirty="0" smtClean="0">
                <a:latin typeface="+mn-lt"/>
              </a:rPr>
              <a:t> click </a:t>
            </a:r>
            <a:r>
              <a:rPr lang="en-US" sz="1200" b="1" i="0" baseline="0" dirty="0" smtClean="0">
                <a:latin typeface="+mn-lt"/>
              </a:rPr>
              <a:t>Perspective Relaxed </a:t>
            </a:r>
            <a:r>
              <a:rPr lang="en-US" sz="1200" i="0" baseline="0" dirty="0" smtClean="0">
                <a:latin typeface="+mn-lt"/>
              </a:rPr>
              <a:t>(second row, third option from the left).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>
                <a:latin typeface="+mn-lt"/>
              </a:rPr>
              <a:t>In the </a:t>
            </a:r>
            <a:r>
              <a:rPr lang="en-US" sz="1200" b="1" baseline="0" dirty="0" smtClean="0">
                <a:latin typeface="+mn-lt"/>
              </a:rPr>
              <a:t>X</a:t>
            </a:r>
            <a:r>
              <a:rPr lang="en-US" sz="1200" baseline="0" dirty="0" smtClean="0">
                <a:latin typeface="+mn-lt"/>
              </a:rPr>
              <a:t> box, enter </a:t>
            </a:r>
            <a:r>
              <a:rPr lang="en-US" sz="1200" b="1" baseline="0" dirty="0" smtClean="0">
                <a:latin typeface="+mn-lt"/>
              </a:rPr>
              <a:t>0°</a:t>
            </a:r>
            <a:r>
              <a:rPr lang="en-US" sz="1200" baseline="0" dirty="0" smtClean="0">
                <a:latin typeface="+mn-lt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>
                <a:latin typeface="+mn-lt"/>
              </a:rPr>
              <a:t>In the </a:t>
            </a:r>
            <a:r>
              <a:rPr lang="en-US" sz="1200" b="1" baseline="0" dirty="0" smtClean="0">
                <a:latin typeface="+mn-lt"/>
              </a:rPr>
              <a:t>Y</a:t>
            </a:r>
            <a:r>
              <a:rPr lang="en-US" sz="1200" baseline="0" dirty="0" smtClean="0">
                <a:latin typeface="+mn-lt"/>
              </a:rPr>
              <a:t> box, enter </a:t>
            </a:r>
            <a:r>
              <a:rPr lang="en-US" sz="1200" b="1" baseline="0" dirty="0" smtClean="0">
                <a:latin typeface="+mn-lt"/>
              </a:rPr>
              <a:t>320°</a:t>
            </a:r>
            <a:r>
              <a:rPr lang="en-US" sz="1200" baseline="0" dirty="0" smtClean="0">
                <a:latin typeface="+mn-lt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>
                <a:latin typeface="+mn-lt"/>
              </a:rPr>
              <a:t>In the </a:t>
            </a:r>
            <a:r>
              <a:rPr lang="en-US" sz="1200" b="1" baseline="0" dirty="0" smtClean="0">
                <a:latin typeface="+mn-lt"/>
              </a:rPr>
              <a:t>Z</a:t>
            </a:r>
            <a:r>
              <a:rPr lang="en-US" sz="1200" baseline="0" dirty="0" smtClean="0">
                <a:latin typeface="+mn-lt"/>
              </a:rPr>
              <a:t> box, enter </a:t>
            </a:r>
            <a:r>
              <a:rPr lang="en-US" sz="1200" b="1" baseline="0" dirty="0" smtClean="0">
                <a:latin typeface="+mn-lt"/>
              </a:rPr>
              <a:t>10°</a:t>
            </a:r>
            <a:r>
              <a:rPr lang="en-US" sz="1200" baseline="0" dirty="0" smtClean="0">
                <a:latin typeface="+mn-lt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>
                <a:latin typeface="+mn-lt"/>
              </a:rPr>
              <a:t>In the </a:t>
            </a:r>
            <a:r>
              <a:rPr lang="en-US" sz="1200" b="1" baseline="0" dirty="0" smtClean="0">
                <a:latin typeface="+mn-lt"/>
              </a:rPr>
              <a:t>Perspective</a:t>
            </a:r>
            <a:r>
              <a:rPr lang="en-US" sz="1200" baseline="0" dirty="0" smtClean="0">
                <a:latin typeface="+mn-lt"/>
              </a:rPr>
              <a:t> box, enter </a:t>
            </a:r>
            <a:r>
              <a:rPr lang="en-US" sz="1200" b="1" baseline="0" dirty="0" smtClean="0">
                <a:latin typeface="+mn-lt"/>
              </a:rPr>
              <a:t>80°</a:t>
            </a:r>
            <a:r>
              <a:rPr lang="en-US" sz="1200" baseline="0" dirty="0" smtClean="0">
                <a:latin typeface="+mn-lt"/>
              </a:rPr>
              <a:t>. </a:t>
            </a:r>
            <a:endParaRPr lang="en-US" sz="1200" i="1" baseline="0" dirty="0" smtClean="0">
              <a:latin typeface="+mn-lt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>
                <a:latin typeface="+mn-lt"/>
              </a:rPr>
              <a:t>On the </a:t>
            </a:r>
            <a:r>
              <a:rPr lang="en-US" sz="1200" b="1" baseline="0" dirty="0" smtClean="0">
                <a:latin typeface="+mn-lt"/>
              </a:rPr>
              <a:t>Home</a:t>
            </a:r>
            <a:r>
              <a:rPr lang="en-US" sz="1200" baseline="0" dirty="0" smtClean="0">
                <a:latin typeface="+mn-lt"/>
              </a:rPr>
              <a:t> tab, in the </a:t>
            </a:r>
            <a:r>
              <a:rPr lang="en-US" sz="1200" b="1" baseline="0" dirty="0" smtClean="0">
                <a:latin typeface="+mn-lt"/>
              </a:rPr>
              <a:t>Drawing</a:t>
            </a:r>
            <a:r>
              <a:rPr lang="en-US" sz="1200" baseline="0" dirty="0" smtClean="0">
                <a:latin typeface="+mn-lt"/>
              </a:rPr>
              <a:t> group, click </a:t>
            </a:r>
            <a:r>
              <a:rPr lang="en-US" sz="1200" b="1" baseline="0" dirty="0" smtClean="0">
                <a:latin typeface="+mn-lt"/>
              </a:rPr>
              <a:t>Arrange</a:t>
            </a:r>
            <a:r>
              <a:rPr lang="en-US" sz="1200" baseline="0" dirty="0" smtClean="0">
                <a:latin typeface="+mn-lt"/>
              </a:rPr>
              <a:t>, and then click </a:t>
            </a:r>
            <a:r>
              <a:rPr lang="en-US" sz="1200" b="1" baseline="0" dirty="0" smtClean="0">
                <a:latin typeface="+mn-lt"/>
              </a:rPr>
              <a:t>Send to Back</a:t>
            </a:r>
            <a:r>
              <a:rPr lang="en-US" sz="1200" baseline="0" dirty="0" smtClean="0">
                <a:latin typeface="+mn-lt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>
                <a:latin typeface="+mn-lt"/>
              </a:rPr>
              <a:t>Select the second picture. On the </a:t>
            </a:r>
            <a:r>
              <a:rPr lang="en-US" sz="1200" b="1" baseline="0" dirty="0" smtClean="0">
                <a:latin typeface="+mn-lt"/>
              </a:rPr>
              <a:t>Home</a:t>
            </a:r>
            <a:r>
              <a:rPr lang="en-US" sz="1200" baseline="0" dirty="0" smtClean="0">
                <a:latin typeface="+mn-lt"/>
              </a:rPr>
              <a:t> tab, in the </a:t>
            </a:r>
            <a:r>
              <a:rPr lang="en-US" sz="1200" b="1" baseline="0" dirty="0" smtClean="0">
                <a:latin typeface="+mn-lt"/>
              </a:rPr>
              <a:t>Clipboard</a:t>
            </a:r>
            <a:r>
              <a:rPr lang="en-US" sz="1200" baseline="0" dirty="0" smtClean="0">
                <a:latin typeface="+mn-lt"/>
              </a:rPr>
              <a:t> group, click the arrow to the right of </a:t>
            </a:r>
            <a:r>
              <a:rPr lang="en-US" sz="1200" b="1" baseline="0" dirty="0" smtClean="0">
                <a:latin typeface="+mn-lt"/>
              </a:rPr>
              <a:t>Copy</a:t>
            </a:r>
            <a:r>
              <a:rPr lang="en-US" sz="1200" baseline="0" dirty="0" smtClean="0">
                <a:latin typeface="+mn-lt"/>
              </a:rPr>
              <a:t>, and then click </a:t>
            </a:r>
            <a:r>
              <a:rPr lang="en-US" sz="1200" b="1" baseline="0" dirty="0" smtClean="0">
                <a:latin typeface="+mn-lt"/>
              </a:rPr>
              <a:t>Duplicate</a:t>
            </a:r>
            <a:r>
              <a:rPr lang="en-US" sz="1200" baseline="0" dirty="0" smtClean="0">
                <a:latin typeface="+mn-lt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>
                <a:latin typeface="+mn-lt"/>
              </a:rPr>
              <a:t>Drag the third picture to the bottom right corner of the slide, under the first picture.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>
                <a:latin typeface="+mn-lt"/>
              </a:rPr>
              <a:t>Right-click the third picture and click </a:t>
            </a:r>
            <a:r>
              <a:rPr lang="en-US" sz="1200" b="1" baseline="0" dirty="0" smtClean="0">
                <a:latin typeface="+mn-lt"/>
              </a:rPr>
              <a:t>Change Picture</a:t>
            </a:r>
            <a:r>
              <a:rPr lang="en-US" sz="1200" baseline="0" dirty="0" smtClean="0">
                <a:latin typeface="+mn-lt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In the </a:t>
            </a:r>
            <a:r>
              <a:rPr lang="en-US" sz="1200" b="1" dirty="0" smtClean="0"/>
              <a:t>Insert</a:t>
            </a:r>
            <a:r>
              <a:rPr lang="en-US" sz="1200" b="1" baseline="0" dirty="0" smtClean="0"/>
              <a:t> Picture </a:t>
            </a:r>
            <a:r>
              <a:rPr lang="en-US" sz="1200" baseline="0" dirty="0" smtClean="0"/>
              <a:t>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Select the third picture. </a:t>
            </a: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Picture 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group, click the </a:t>
            </a:r>
            <a:r>
              <a:rPr lang="en-US" sz="1200" b="1" dirty="0" smtClean="0"/>
              <a:t>Size and Position</a:t>
            </a:r>
            <a:r>
              <a:rPr lang="en-US" sz="1200" b="0" dirty="0" smtClean="0"/>
              <a:t> dialog</a:t>
            </a:r>
            <a:r>
              <a:rPr lang="en-US" sz="1200" b="0" baseline="0" dirty="0" smtClean="0"/>
              <a:t> box launcher. </a:t>
            </a:r>
            <a:r>
              <a:rPr lang="en-US" sz="1200" dirty="0" smtClean="0"/>
              <a:t>In the </a:t>
            </a:r>
            <a:r>
              <a:rPr lang="en-US" sz="1200" b="1" dirty="0" smtClean="0"/>
              <a:t>Format</a:t>
            </a:r>
            <a:r>
              <a:rPr lang="en-US" sz="1200" b="1" baseline="0" dirty="0" smtClean="0"/>
              <a:t> Picture</a:t>
            </a:r>
            <a:r>
              <a:rPr lang="en-US" sz="1200" dirty="0" smtClean="0"/>
              <a:t> dialog box</a:t>
            </a:r>
            <a:r>
              <a:rPr lang="en-US" sz="1200" baseline="0" dirty="0" smtClean="0"/>
              <a:t>, o</a:t>
            </a:r>
            <a:r>
              <a:rPr lang="en-US" sz="1200" dirty="0" smtClean="0"/>
              <a:t>n the </a:t>
            </a:r>
            <a:r>
              <a:rPr lang="en-US" sz="1200" b="1" dirty="0" smtClean="0"/>
              <a:t>Size</a:t>
            </a:r>
            <a:r>
              <a:rPr lang="en-US" sz="1200" dirty="0" smtClean="0"/>
              <a:t> tab, resize or crop the picture as needed so that</a:t>
            </a:r>
            <a:r>
              <a:rPr lang="en-US" sz="1200" baseline="0" dirty="0" smtClean="0"/>
              <a:t> under </a:t>
            </a:r>
            <a:r>
              <a:rPr lang="en-US" sz="1200" b="1" baseline="0" dirty="0" smtClean="0"/>
              <a:t>Size and rotate</a:t>
            </a:r>
            <a:r>
              <a:rPr lang="en-US" sz="1200" baseline="0" dirty="0" smtClean="0"/>
              <a:t>, the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box is set to </a:t>
            </a:r>
            <a:r>
              <a:rPr lang="en-US" sz="1200" b="1" baseline="0" dirty="0" smtClean="0"/>
              <a:t>2.93”</a:t>
            </a:r>
            <a:r>
              <a:rPr lang="en-US" sz="1200" baseline="0" dirty="0" smtClean="0"/>
              <a:t> and the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 is set to </a:t>
            </a:r>
            <a:r>
              <a:rPr lang="en-US" sz="1200" b="1" baseline="0" dirty="0" smtClean="0"/>
              <a:t>4.41”</a:t>
            </a:r>
            <a:r>
              <a:rPr lang="en-US" sz="1200" baseline="0" dirty="0" smtClean="0"/>
              <a:t>. Resize the picture under </a:t>
            </a:r>
            <a:r>
              <a:rPr lang="en-US" sz="1200" b="1" baseline="0" dirty="0" smtClean="0"/>
              <a:t>Size and rotate </a:t>
            </a:r>
            <a:r>
              <a:rPr lang="en-US" sz="1200" baseline="0" dirty="0" smtClean="0"/>
              <a:t>by entering values into the </a:t>
            </a:r>
            <a:r>
              <a:rPr lang="en-US" sz="1200" b="1" baseline="0" dirty="0" smtClean="0"/>
              <a:t>Height</a:t>
            </a:r>
            <a:r>
              <a:rPr lang="en-US" sz="1200" baseline="0" dirty="0" smtClean="0"/>
              <a:t> and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boxes. Crop the picture under </a:t>
            </a:r>
            <a:r>
              <a:rPr lang="en-US" sz="1200" b="1" baseline="0" dirty="0" smtClean="0"/>
              <a:t>Crop from </a:t>
            </a:r>
            <a:r>
              <a:rPr lang="en-US" sz="1200" baseline="0" dirty="0" smtClean="0"/>
              <a:t>by entering values into the </a:t>
            </a:r>
            <a:r>
              <a:rPr lang="en-US" sz="1200" b="1" baseline="0" dirty="0" smtClean="0"/>
              <a:t>Left</a:t>
            </a:r>
            <a:r>
              <a:rPr lang="en-US" sz="1200" baseline="0" dirty="0" smtClean="0"/>
              <a:t>, </a:t>
            </a:r>
            <a:r>
              <a:rPr lang="en-US" sz="1200" b="1" baseline="0" dirty="0" smtClean="0"/>
              <a:t>Right</a:t>
            </a:r>
            <a:r>
              <a:rPr lang="en-US" sz="1200" baseline="0" dirty="0" smtClean="0"/>
              <a:t>,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, and </a:t>
            </a:r>
            <a:r>
              <a:rPr lang="en-US" sz="1200" b="1" baseline="0" dirty="0" smtClean="0"/>
              <a:t>Bottom</a:t>
            </a:r>
            <a:r>
              <a:rPr lang="en-US" sz="1200" baseline="0" dirty="0" smtClean="0"/>
              <a:t> boxes.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>
                <a:latin typeface="+mn-lt"/>
              </a:rPr>
              <a:t>Under </a:t>
            </a:r>
            <a:r>
              <a:rPr lang="en-US" sz="1200" b="1" baseline="0" dirty="0" smtClean="0">
                <a:latin typeface="+mn-lt"/>
              </a:rPr>
              <a:t>Picture Tools</a:t>
            </a:r>
            <a:r>
              <a:rPr lang="en-US" sz="1200" baseline="0" dirty="0" smtClean="0">
                <a:latin typeface="+mn-lt"/>
              </a:rPr>
              <a:t>, on the </a:t>
            </a:r>
            <a:r>
              <a:rPr lang="en-US" sz="1200" b="1" baseline="0" dirty="0" smtClean="0">
                <a:latin typeface="+mn-lt"/>
              </a:rPr>
              <a:t>Format</a:t>
            </a:r>
            <a:r>
              <a:rPr lang="en-US" sz="1200" baseline="0" dirty="0" smtClean="0">
                <a:latin typeface="+mn-lt"/>
              </a:rPr>
              <a:t> tab, in the bottom right corner of the </a:t>
            </a:r>
            <a:r>
              <a:rPr lang="en-US" sz="1200" b="1" baseline="0" dirty="0" smtClean="0">
                <a:latin typeface="+mn-lt"/>
              </a:rPr>
              <a:t>Picture Styles </a:t>
            </a:r>
            <a:r>
              <a:rPr lang="en-US" sz="1200" baseline="0" dirty="0" smtClean="0">
                <a:latin typeface="+mn-lt"/>
              </a:rPr>
              <a:t>group, click the </a:t>
            </a:r>
            <a:r>
              <a:rPr lang="en-US" sz="1200" b="1" baseline="0" dirty="0" smtClean="0">
                <a:latin typeface="+mn-lt"/>
              </a:rPr>
              <a:t>Format</a:t>
            </a:r>
            <a:r>
              <a:rPr lang="en-US" sz="1200" baseline="0" dirty="0" smtClean="0">
                <a:latin typeface="+mn-lt"/>
              </a:rPr>
              <a:t> </a:t>
            </a:r>
            <a:r>
              <a:rPr lang="en-US" sz="1200" b="1" baseline="0" dirty="0" smtClean="0">
                <a:latin typeface="+mn-lt"/>
              </a:rPr>
              <a:t>Shape </a:t>
            </a:r>
            <a:r>
              <a:rPr lang="en-US" sz="1200" baseline="0" dirty="0" smtClean="0">
                <a:latin typeface="+mn-lt"/>
              </a:rPr>
              <a:t>dialog box launcher. In the </a:t>
            </a:r>
            <a:r>
              <a:rPr lang="en-US" sz="1200" b="1" baseline="0" dirty="0" smtClean="0">
                <a:latin typeface="+mn-lt"/>
              </a:rPr>
              <a:t>Format</a:t>
            </a:r>
            <a:r>
              <a:rPr lang="en-US" sz="1200" baseline="0" dirty="0" smtClean="0">
                <a:latin typeface="+mn-lt"/>
              </a:rPr>
              <a:t> </a:t>
            </a:r>
            <a:r>
              <a:rPr lang="en-US" sz="1200" b="1" baseline="0" dirty="0" smtClean="0">
                <a:latin typeface="+mn-lt"/>
              </a:rPr>
              <a:t>Picture</a:t>
            </a:r>
            <a:r>
              <a:rPr lang="en-US" sz="1200" baseline="0" dirty="0" smtClean="0">
                <a:latin typeface="+mn-lt"/>
              </a:rPr>
              <a:t> dialog box, click </a:t>
            </a:r>
            <a:r>
              <a:rPr lang="en-US" sz="1200" b="1" baseline="0" dirty="0" smtClean="0">
                <a:latin typeface="+mn-lt"/>
              </a:rPr>
              <a:t>3-D Rotation </a:t>
            </a:r>
            <a:r>
              <a:rPr lang="en-US" sz="1200" baseline="0" dirty="0" smtClean="0">
                <a:latin typeface="+mn-lt"/>
              </a:rPr>
              <a:t>in the left pane, and then do the following in the </a:t>
            </a:r>
            <a:r>
              <a:rPr lang="en-US" sz="1200" b="1" baseline="0" dirty="0" smtClean="0">
                <a:latin typeface="+mn-lt"/>
              </a:rPr>
              <a:t>3-D Rotation </a:t>
            </a:r>
            <a:r>
              <a:rPr lang="en-US" sz="1200" baseline="0" dirty="0" smtClean="0">
                <a:latin typeface="+mn-lt"/>
              </a:rPr>
              <a:t>pane: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>
                <a:latin typeface="+mn-lt"/>
              </a:rPr>
              <a:t>Click the button next to </a:t>
            </a:r>
            <a:r>
              <a:rPr lang="en-US" sz="1200" b="1" i="0" baseline="0" dirty="0" smtClean="0">
                <a:latin typeface="+mn-lt"/>
              </a:rPr>
              <a:t>Presets</a:t>
            </a:r>
            <a:r>
              <a:rPr lang="en-US" sz="1200" i="0" baseline="0" dirty="0" smtClean="0">
                <a:latin typeface="+mn-lt"/>
              </a:rPr>
              <a:t>, and then under </a:t>
            </a:r>
            <a:r>
              <a:rPr lang="en-US" sz="1200" b="1" i="0" baseline="0" dirty="0" smtClean="0">
                <a:latin typeface="+mn-lt"/>
              </a:rPr>
              <a:t>Perspective</a:t>
            </a:r>
            <a:r>
              <a:rPr lang="en-US" sz="1200" i="0" baseline="0" dirty="0" smtClean="0">
                <a:latin typeface="+mn-lt"/>
              </a:rPr>
              <a:t> click </a:t>
            </a:r>
            <a:r>
              <a:rPr lang="en-US" sz="1200" b="1" i="0" baseline="0" dirty="0" smtClean="0">
                <a:latin typeface="+mn-lt"/>
              </a:rPr>
              <a:t>Perspective Relaxed </a:t>
            </a:r>
            <a:r>
              <a:rPr lang="en-US" sz="1200" i="0" baseline="0" dirty="0" smtClean="0">
                <a:latin typeface="+mn-lt"/>
              </a:rPr>
              <a:t>(second row, third option from the left).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>
                <a:latin typeface="+mn-lt"/>
              </a:rPr>
              <a:t>In the </a:t>
            </a:r>
            <a:r>
              <a:rPr lang="en-US" sz="1200" b="1" baseline="0" dirty="0" smtClean="0">
                <a:latin typeface="+mn-lt"/>
              </a:rPr>
              <a:t>X</a:t>
            </a:r>
            <a:r>
              <a:rPr lang="en-US" sz="1200" baseline="0" dirty="0" smtClean="0">
                <a:latin typeface="+mn-lt"/>
              </a:rPr>
              <a:t> box, enter </a:t>
            </a:r>
            <a:r>
              <a:rPr lang="en-US" sz="1200" b="1" baseline="0" dirty="0" smtClean="0">
                <a:latin typeface="+mn-lt"/>
              </a:rPr>
              <a:t>0°</a:t>
            </a:r>
            <a:r>
              <a:rPr lang="en-US" sz="1200" baseline="0" dirty="0" smtClean="0">
                <a:latin typeface="+mn-lt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>
                <a:latin typeface="+mn-lt"/>
              </a:rPr>
              <a:t>In the </a:t>
            </a:r>
            <a:r>
              <a:rPr lang="en-US" sz="1200" b="1" baseline="0" dirty="0" smtClean="0">
                <a:latin typeface="+mn-lt"/>
              </a:rPr>
              <a:t>Y</a:t>
            </a:r>
            <a:r>
              <a:rPr lang="en-US" sz="1200" baseline="0" dirty="0" smtClean="0">
                <a:latin typeface="+mn-lt"/>
              </a:rPr>
              <a:t> box, enter </a:t>
            </a:r>
            <a:r>
              <a:rPr lang="en-US" sz="1200" b="1" baseline="0" dirty="0" smtClean="0">
                <a:latin typeface="+mn-lt"/>
              </a:rPr>
              <a:t>300°</a:t>
            </a:r>
            <a:r>
              <a:rPr lang="en-US" sz="1200" baseline="0" dirty="0" smtClean="0">
                <a:latin typeface="+mn-lt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>
                <a:latin typeface="+mn-lt"/>
              </a:rPr>
              <a:t>In the </a:t>
            </a:r>
            <a:r>
              <a:rPr lang="en-US" sz="1200" b="1" baseline="0" dirty="0" smtClean="0">
                <a:latin typeface="+mn-lt"/>
              </a:rPr>
              <a:t>Z</a:t>
            </a:r>
            <a:r>
              <a:rPr lang="en-US" sz="1200" baseline="0" dirty="0" smtClean="0">
                <a:latin typeface="+mn-lt"/>
              </a:rPr>
              <a:t> box, enter </a:t>
            </a:r>
            <a:r>
              <a:rPr lang="en-US" sz="1200" b="1" baseline="0" dirty="0" smtClean="0">
                <a:latin typeface="+mn-lt"/>
              </a:rPr>
              <a:t>0°</a:t>
            </a:r>
            <a:r>
              <a:rPr lang="en-US" sz="1200" baseline="0" dirty="0" smtClean="0">
                <a:latin typeface="+mn-lt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>
                <a:latin typeface="+mn-lt"/>
              </a:rPr>
              <a:t>In the </a:t>
            </a:r>
            <a:r>
              <a:rPr lang="en-US" sz="1200" b="1" baseline="0" dirty="0" smtClean="0">
                <a:latin typeface="+mn-lt"/>
              </a:rPr>
              <a:t>Perspective</a:t>
            </a:r>
            <a:r>
              <a:rPr lang="en-US" sz="1200" baseline="0" dirty="0" smtClean="0">
                <a:latin typeface="+mn-lt"/>
              </a:rPr>
              <a:t> box, enter </a:t>
            </a:r>
            <a:r>
              <a:rPr lang="en-US" sz="1200" b="1" baseline="0" dirty="0" smtClean="0">
                <a:latin typeface="+mn-lt"/>
              </a:rPr>
              <a:t>60°</a:t>
            </a:r>
            <a:r>
              <a:rPr lang="en-US" sz="1200" b="0" baseline="0" dirty="0" smtClean="0">
                <a:latin typeface="+mn-lt"/>
              </a:rPr>
              <a:t>.</a:t>
            </a:r>
            <a:endParaRPr lang="en-US" sz="1200" baseline="0" dirty="0" smtClean="0">
              <a:latin typeface="+mn-lt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Send to Back</a:t>
            </a:r>
            <a:r>
              <a:rPr lang="en-US" sz="1200" baseline="0" dirty="0" smtClean="0"/>
              <a:t>. </a:t>
            </a:r>
          </a:p>
          <a:p>
            <a:endParaRPr sz="1200" b="1" dirty="0">
              <a:solidFill>
                <a:schemeClr val="accent6"/>
              </a:solidFill>
              <a:latin typeface="+mn-lt"/>
            </a:endParaRPr>
          </a:p>
          <a:p>
            <a:endParaRPr lang="en-US" sz="1200" baseline="0" dirty="0" smtClean="0">
              <a:latin typeface="+mn-lt"/>
            </a:endParaRPr>
          </a:p>
          <a:p>
            <a:r>
              <a:rPr lang="en-US" sz="1200" baseline="0" dirty="0" smtClean="0">
                <a:latin typeface="+mn-lt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Down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 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70%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dirty="0" smtClean="0">
                <a:solidFill>
                  <a:schemeClr val="accent6"/>
                </a:solidFill>
                <a:latin typeface="+mn-lt"/>
              </a:rPr>
              <a:t>Black, Text 1, Lighter 5</a:t>
            </a:r>
            <a:r>
              <a:rPr lang="en-US" sz="1200" b="1" baseline="0" dirty="0" smtClean="0">
                <a:solidFill>
                  <a:schemeClr val="accent6"/>
                </a:solidFill>
                <a:latin typeface="+mn-lt"/>
              </a:rPr>
              <a:t>% </a:t>
            </a:r>
            <a:r>
              <a:rPr lang="en-US" sz="1200" b="0" baseline="0" dirty="0" smtClean="0">
                <a:solidFill>
                  <a:schemeClr val="accent6"/>
                </a:solidFill>
                <a:latin typeface="+mn-lt"/>
              </a:rPr>
              <a:t>(sixth row, second option from the left). 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second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click </a:t>
            </a:r>
            <a:r>
              <a:rPr lang="en-US" sz="1200" b="1" dirty="0" smtClean="0"/>
              <a:t>More Colors</a:t>
            </a:r>
            <a:r>
              <a:rPr lang="en-US" sz="1200" dirty="0" smtClean="0"/>
              <a:t>, and then in the </a:t>
            </a:r>
            <a:r>
              <a:rPr lang="en-US" sz="1200" b="1" dirty="0" smtClean="0"/>
              <a:t>Colors</a:t>
            </a:r>
            <a:r>
              <a:rPr lang="en-US" sz="1200" dirty="0" smtClean="0"/>
              <a:t> dialog box, on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tab, enter values for Red: </a:t>
            </a:r>
            <a:r>
              <a:rPr lang="en-US" sz="1200" b="1" dirty="0" smtClean="0"/>
              <a:t>87</a:t>
            </a:r>
            <a:r>
              <a:rPr lang="en-US" sz="1200" dirty="0" smtClean="0"/>
              <a:t>, Green: </a:t>
            </a:r>
            <a:r>
              <a:rPr lang="en-US" sz="1200" b="1" dirty="0" smtClean="0"/>
              <a:t>78</a:t>
            </a:r>
            <a:r>
              <a:rPr lang="en-US" sz="1200" dirty="0" smtClean="0"/>
              <a:t>, Blue: </a:t>
            </a:r>
            <a:r>
              <a:rPr lang="en-US" sz="1200" b="1" dirty="0" smtClean="0"/>
              <a:t>51</a:t>
            </a:r>
            <a:r>
              <a:rPr lang="en-US" sz="1200" dirty="0" smtClean="0"/>
              <a:t>.</a:t>
            </a:r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056907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93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53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42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57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34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168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64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17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9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633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36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67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tx1">
                <a:lumMod val="95000"/>
                <a:lumOff val="5000"/>
              </a:schemeClr>
            </a:gs>
            <a:gs pos="100000">
              <a:srgbClr val="574E3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2413" y="49417"/>
            <a:ext cx="4427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 smtClean="0">
                <a:solidFill>
                  <a:schemeClr val="bg1"/>
                </a:solidFill>
              </a:rPr>
              <a:t>LPD Church of the Week</a:t>
            </a:r>
          </a:p>
          <a:p>
            <a:r>
              <a:rPr lang="en-CA" sz="3200" b="1" dirty="0">
                <a:solidFill>
                  <a:schemeClr val="bg1"/>
                </a:solidFill>
              </a:rPr>
              <a:t>Abbotsford </a:t>
            </a:r>
            <a:r>
              <a:rPr lang="en-CA" sz="3200" b="1" dirty="0" smtClean="0">
                <a:solidFill>
                  <a:schemeClr val="bg1"/>
                </a:solidFill>
              </a:rPr>
              <a:t>EFC</a:t>
            </a:r>
            <a:endParaRPr lang="en-CA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20576" y="5229551"/>
            <a:ext cx="4392488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Praise</a:t>
            </a:r>
            <a:r>
              <a:rPr kumimoji="0" lang="en-CA" altLang="en-US" b="0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God for His provision </a:t>
            </a:r>
            <a:r>
              <a:rPr kumimoji="0" lang="en-CA" altLang="en-US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and guidance in hiring David Dreger as our Community Life Director. Pray for him and his family as they make the transition into full time ministry in Abbotsford.</a:t>
            </a:r>
            <a:r>
              <a:rPr kumimoji="0" lang="en-CA" alt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elvetica" panose="020B0604020202020204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37402" y="1231121"/>
            <a:ext cx="3024787" cy="175432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CA" i="1" dirty="0">
                <a:solidFill>
                  <a:schemeClr val="bg1"/>
                </a:solidFill>
                <a:latin typeface="Helvetica" panose="020B0604020202020204" pitchFamily="34" charset="0"/>
              </a:rPr>
              <a:t>Pray that our church may know the hope to which we have been called, and we have a heart to make the hope of Jesus known to our neighbourhood and city</a:t>
            </a:r>
            <a:r>
              <a:rPr lang="en-CA" i="1" dirty="0">
                <a:solidFill>
                  <a:schemeClr val="bg1"/>
                </a:solidFill>
              </a:rPr>
              <a:t>.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4732" y="3555714"/>
            <a:ext cx="3176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i="1" dirty="0">
                <a:solidFill>
                  <a:schemeClr val="bg1"/>
                </a:solidFill>
                <a:latin typeface="Helvetica" panose="020B0604020202020204" pitchFamily="34" charset="0"/>
              </a:rPr>
              <a:t>Pray</a:t>
            </a:r>
            <a:r>
              <a:rPr lang="en-CA" i="1" dirty="0">
                <a:solidFill>
                  <a:schemeClr val="bg1"/>
                </a:solidFill>
                <a:latin typeface="Helvetica" panose="020B0604020202020204" pitchFamily="34" charset="0"/>
              </a:rPr>
              <a:t> for inward and outward spiritual growth through our Community Groups and Sunday worship</a:t>
            </a:r>
            <a:endParaRPr lang="en-CA" dirty="0">
              <a:solidFill>
                <a:schemeClr val="bg1"/>
              </a:solidFill>
              <a:latin typeface="Helvetica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1687" y="2125690"/>
            <a:ext cx="3684486" cy="175432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CA" altLang="en-US" i="1" dirty="0">
                <a:solidFill>
                  <a:schemeClr val="bg1"/>
                </a:solidFill>
                <a:latin typeface="Helvetica" panose="020B0604020202020204" pitchFamily="34" charset="0"/>
              </a:rPr>
              <a:t>Pray for </a:t>
            </a:r>
            <a:r>
              <a:rPr lang="en-CA" altLang="en-US" i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Abby Free’s </a:t>
            </a:r>
            <a:r>
              <a:rPr lang="en-CA" altLang="en-US" i="1" dirty="0">
                <a:solidFill>
                  <a:schemeClr val="bg1"/>
                </a:solidFill>
                <a:latin typeface="Helvetica" panose="020B0604020202020204" pitchFamily="34" charset="0"/>
              </a:rPr>
              <a:t>involvement in the life of our community through Abby Fitness, Village Kids, Village Kitchen and the opportunities in care homes on Marshall Rd</a:t>
            </a:r>
            <a:r>
              <a:rPr lang="en-CA" altLang="en-US" i="1" dirty="0">
                <a:solidFill>
                  <a:schemeClr val="bg1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.</a:t>
            </a:r>
            <a:r>
              <a:rPr lang="en-CA" altLang="en-US" sz="1000" dirty="0">
                <a:solidFill>
                  <a:schemeClr val="bg1"/>
                </a:solidFill>
              </a:rPr>
              <a:t> </a:t>
            </a:r>
            <a:endParaRPr lang="en-CA" altLang="en-US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2663" y="288619"/>
            <a:ext cx="2605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i="1" dirty="0">
                <a:solidFill>
                  <a:schemeClr val="bg1"/>
                </a:solidFill>
                <a:latin typeface="Helvetica" panose="020B0604020202020204" pitchFamily="34" charset="0"/>
              </a:rPr>
              <a:t>Praise God for his Spirit that is at work in the life and unity of our church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205" y="665973"/>
            <a:ext cx="1997541" cy="26937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2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29" y="4481467"/>
            <a:ext cx="2826157" cy="19816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2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0" name="Oval 19"/>
          <p:cNvSpPr/>
          <p:nvPr/>
        </p:nvSpPr>
        <p:spPr>
          <a:xfrm>
            <a:off x="4211960" y="3223539"/>
            <a:ext cx="3902193" cy="180624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Oval 20"/>
          <p:cNvSpPr/>
          <p:nvPr/>
        </p:nvSpPr>
        <p:spPr>
          <a:xfrm>
            <a:off x="1" y="26877"/>
            <a:ext cx="2905268" cy="152991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91596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C3087A5-3615-4594-8F6A-72B159ABBF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Falling pictures</Template>
  <TotalTime>52</TotalTime>
  <Words>1449</Words>
  <Application>Microsoft Office PowerPoint</Application>
  <PresentationFormat>On-screen Show (4:3)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LPD office</dc:creator>
  <cp:keywords/>
  <cp:lastModifiedBy>LPD office</cp:lastModifiedBy>
  <cp:revision>5</cp:revision>
  <dcterms:created xsi:type="dcterms:W3CDTF">2015-07-30T15:12:43Z</dcterms:created>
  <dcterms:modified xsi:type="dcterms:W3CDTF">2015-07-30T16:05:03Z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TC019648069991</vt:lpwstr>
  </property>
</Properties>
</file>