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B80E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1" d="100"/>
          <a:sy n="71" d="100"/>
        </p:scale>
        <p:origin x="6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2478177-3D12-4A49-ABB1-2CD7817713FD}" type="datetimeFigureOut">
              <a:rPr lang="en-CA" smtClean="0"/>
              <a:t>2016-09-06</a:t>
            </a:fld>
            <a:endParaRPr lang="en-CA"/>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CA"/>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8A37591A-B686-4211-A3AA-0FD719B19099}" type="slidenum">
              <a:rPr lang="en-CA" smtClean="0"/>
              <a:t>‹#›</a:t>
            </a:fld>
            <a:endParaRPr lang="en-CA"/>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0720014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78177-3D12-4A49-ABB1-2CD7817713FD}" type="datetimeFigureOut">
              <a:rPr lang="en-CA" smtClean="0"/>
              <a:t>2016-09-06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270947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78177-3D12-4A49-ABB1-2CD7817713FD}" type="datetimeFigureOut">
              <a:rPr lang="en-CA" smtClean="0"/>
              <a:t>2016-09-06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4138785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78177-3D12-4A49-ABB1-2CD7817713FD}" type="datetimeFigureOut">
              <a:rPr lang="en-CA" smtClean="0"/>
              <a:t>2016-09-06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A37591A-B686-4211-A3AA-0FD719B19099}" type="slidenum">
              <a:rPr lang="en-CA" smtClean="0"/>
              <a:t>‹#›</a:t>
            </a:fld>
            <a:endParaRPr lang="en-CA"/>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34676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78177-3D12-4A49-ABB1-2CD7817713FD}" type="datetimeFigureOut">
              <a:rPr lang="en-CA" smtClean="0"/>
              <a:t>2016-09-06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3786229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2478177-3D12-4A49-ABB1-2CD7817713FD}" type="datetimeFigureOut">
              <a:rPr lang="en-CA" smtClean="0"/>
              <a:t>2016-09-06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3260469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2478177-3D12-4A49-ABB1-2CD7817713FD}" type="datetimeFigureOut">
              <a:rPr lang="en-CA" smtClean="0"/>
              <a:t>2016-09-06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1489661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478177-3D12-4A49-ABB1-2CD7817713FD}" type="datetimeFigureOut">
              <a:rPr lang="en-CA" smtClean="0"/>
              <a:t>2016-09-06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800454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478177-3D12-4A49-ABB1-2CD7817713FD}" type="datetimeFigureOut">
              <a:rPr lang="en-CA" smtClean="0"/>
              <a:t>2016-09-06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379623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478177-3D12-4A49-ABB1-2CD7817713FD}" type="datetimeFigureOut">
              <a:rPr lang="en-CA" smtClean="0"/>
              <a:t>2016-09-06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400289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78177-3D12-4A49-ABB1-2CD7817713FD}" type="datetimeFigureOut">
              <a:rPr lang="en-CA" smtClean="0"/>
              <a:t>2016-09-06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294666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478177-3D12-4A49-ABB1-2CD7817713FD}" type="datetimeFigureOut">
              <a:rPr lang="en-CA" smtClean="0"/>
              <a:t>2016-09-06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2972083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478177-3D12-4A49-ABB1-2CD7817713FD}" type="datetimeFigureOut">
              <a:rPr lang="en-CA" smtClean="0"/>
              <a:t>2016-09-06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247851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478177-3D12-4A49-ABB1-2CD7817713FD}" type="datetimeFigureOut">
              <a:rPr lang="en-CA" smtClean="0"/>
              <a:t>2016-09-06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196710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78177-3D12-4A49-ABB1-2CD7817713FD}" type="datetimeFigureOut">
              <a:rPr lang="en-CA" smtClean="0"/>
              <a:t>2016-09-06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89067758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78177-3D12-4A49-ABB1-2CD7817713FD}" type="datetimeFigureOut">
              <a:rPr lang="en-CA" smtClean="0"/>
              <a:t>2016-09-06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21161085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78177-3D12-4A49-ABB1-2CD7817713FD}" type="datetimeFigureOut">
              <a:rPr lang="en-CA" smtClean="0"/>
              <a:t>2016-09-06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A37591A-B686-4211-A3AA-0FD719B19099}" type="slidenum">
              <a:rPr lang="en-CA" smtClean="0"/>
              <a:t>‹#›</a:t>
            </a:fld>
            <a:endParaRPr lang="en-CA"/>
          </a:p>
        </p:txBody>
      </p:sp>
    </p:spTree>
    <p:extLst>
      <p:ext uri="{BB962C8B-B14F-4D97-AF65-F5344CB8AC3E}">
        <p14:creationId xmlns:p14="http://schemas.microsoft.com/office/powerpoint/2010/main" val="116032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2478177-3D12-4A49-ABB1-2CD7817713FD}" type="datetimeFigureOut">
              <a:rPr lang="en-CA" smtClean="0"/>
              <a:t>2016-09-06</a:t>
            </a:fld>
            <a:endParaRPr lang="en-CA"/>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CA"/>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8A37591A-B686-4211-A3AA-0FD719B19099}" type="slidenum">
              <a:rPr lang="en-CA" smtClean="0"/>
              <a:t>‹#›</a:t>
            </a:fld>
            <a:endParaRPr lang="en-CA"/>
          </a:p>
        </p:txBody>
      </p:sp>
    </p:spTree>
    <p:extLst>
      <p:ext uri="{BB962C8B-B14F-4D97-AF65-F5344CB8AC3E}">
        <p14:creationId xmlns:p14="http://schemas.microsoft.com/office/powerpoint/2010/main" val="383359632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606705" y="93882"/>
            <a:ext cx="9755187" cy="1394397"/>
          </a:xfrm>
        </p:spPr>
        <p:txBody>
          <a:bodyPr/>
          <a:lstStyle/>
          <a:p>
            <a:r>
              <a:rPr lang="en-CA" dirty="0" smtClean="0"/>
              <a:t>Richmond Chinese EFC</a:t>
            </a:r>
            <a:endParaRPr lang="en-CA" dirty="0"/>
          </a:p>
        </p:txBody>
      </p:sp>
      <p:sp>
        <p:nvSpPr>
          <p:cNvPr id="3" name="Subtitle 2"/>
          <p:cNvSpPr>
            <a:spLocks noGrp="1"/>
          </p:cNvSpPr>
          <p:nvPr>
            <p:ph type="subTitle" idx="1"/>
          </p:nvPr>
        </p:nvSpPr>
        <p:spPr>
          <a:xfrm rot="21420000">
            <a:off x="3090475" y="1424651"/>
            <a:ext cx="4644408" cy="550333"/>
          </a:xfrm>
        </p:spPr>
        <p:txBody>
          <a:bodyPr/>
          <a:lstStyle/>
          <a:p>
            <a:r>
              <a:rPr lang="en-CA" dirty="0" smtClean="0"/>
              <a:t>LPD church of the week</a:t>
            </a:r>
            <a:endParaRPr lang="en-CA" dirty="0"/>
          </a:p>
        </p:txBody>
      </p:sp>
      <p:pic>
        <p:nvPicPr>
          <p:cNvPr id="1026" name="HEV1473192677121" descr="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73191">
            <a:off x="5793740" y="5003931"/>
            <a:ext cx="2160213" cy="1612205"/>
          </a:xfrm>
          <a:prstGeom prst="rect">
            <a:avLst/>
          </a:prstGeom>
          <a:solidFill>
            <a:srgbClr val="FFFFFF">
              <a:shade val="85000"/>
            </a:srgbClr>
          </a:solidFill>
          <a:ln w="76200">
            <a:solidFill>
              <a:srgbClr val="7F7F7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11076">
            <a:off x="2766078" y="5169708"/>
            <a:ext cx="2133721" cy="1483385"/>
          </a:xfrm>
          <a:prstGeom prst="rect">
            <a:avLst/>
          </a:prstGeom>
          <a:ln w="76200">
            <a:solidFill>
              <a:srgbClr val="7F7F7F"/>
            </a:solidFill>
          </a:ln>
        </p:spPr>
      </p:pic>
      <p:sp>
        <p:nvSpPr>
          <p:cNvPr id="4" name="TextBox 3"/>
          <p:cNvSpPr txBox="1"/>
          <p:nvPr/>
        </p:nvSpPr>
        <p:spPr>
          <a:xfrm rot="21418871">
            <a:off x="249096" y="2084150"/>
            <a:ext cx="10817148" cy="2862322"/>
          </a:xfrm>
          <a:prstGeom prst="rect">
            <a:avLst/>
          </a:prstGeom>
          <a:noFill/>
          <a:ln w="76200">
            <a:solidFill>
              <a:srgbClr val="B80E0F"/>
            </a:solidFill>
          </a:ln>
        </p:spPr>
        <p:txBody>
          <a:bodyPr wrap="square" rtlCol="0">
            <a:spAutoFit/>
          </a:bodyPr>
          <a:lstStyle/>
          <a:p>
            <a:pPr algn="just"/>
            <a:r>
              <a:rPr lang="en-CA" dirty="0">
                <a:solidFill>
                  <a:srgbClr val="B80E0F"/>
                </a:solidFill>
                <a:latin typeface="Verdana" panose="020B0604030504040204" pitchFamily="34" charset="0"/>
                <a:ea typeface="Verdana" panose="020B0604030504040204" pitchFamily="34" charset="0"/>
                <a:cs typeface="Verdana" panose="020B0604030504040204" pitchFamily="34" charset="0"/>
              </a:rPr>
              <a:t>1. RCEFC celebrates </a:t>
            </a:r>
            <a:r>
              <a:rPr lang="en-CA" dirty="0" smtClean="0">
                <a:solidFill>
                  <a:srgbClr val="B80E0F"/>
                </a:solidFill>
                <a:latin typeface="Verdana" panose="020B0604030504040204" pitchFamily="34" charset="0"/>
                <a:ea typeface="Verdana" panose="020B0604030504040204" pitchFamily="34" charset="0"/>
                <a:cs typeface="Verdana" panose="020B0604030504040204" pitchFamily="34" charset="0"/>
              </a:rPr>
              <a:t>our 33rd </a:t>
            </a:r>
            <a:r>
              <a:rPr lang="en-CA" dirty="0">
                <a:solidFill>
                  <a:srgbClr val="B80E0F"/>
                </a:solidFill>
                <a:latin typeface="Verdana" panose="020B0604030504040204" pitchFamily="34" charset="0"/>
                <a:ea typeface="Verdana" panose="020B0604030504040204" pitchFamily="34" charset="0"/>
                <a:cs typeface="Verdana" panose="020B0604030504040204" pitchFamily="34" charset="0"/>
              </a:rPr>
              <a:t>anniversary on Sept 11. Praise God for His provision and guidance throughout </a:t>
            </a:r>
            <a:r>
              <a:rPr lang="en-CA" dirty="0" smtClean="0">
                <a:solidFill>
                  <a:srgbClr val="B80E0F"/>
                </a:solidFill>
                <a:latin typeface="Verdana" panose="020B0604030504040204" pitchFamily="34" charset="0"/>
                <a:ea typeface="Verdana" panose="020B0604030504040204" pitchFamily="34" charset="0"/>
                <a:cs typeface="Verdana" panose="020B0604030504040204" pitchFamily="34" charset="0"/>
              </a:rPr>
              <a:t>this time.</a:t>
            </a:r>
            <a:endParaRPr lang="en-CA" dirty="0">
              <a:solidFill>
                <a:srgbClr val="B80E0F"/>
              </a:solidFill>
              <a:latin typeface="Verdana" panose="020B0604030504040204" pitchFamily="34" charset="0"/>
              <a:ea typeface="Verdana" panose="020B0604030504040204" pitchFamily="34" charset="0"/>
              <a:cs typeface="Verdana" panose="020B0604030504040204" pitchFamily="34" charset="0"/>
            </a:endParaRPr>
          </a:p>
          <a:p>
            <a:pPr algn="just"/>
            <a:r>
              <a:rPr lang="en-CA" dirty="0">
                <a:solidFill>
                  <a:srgbClr val="B80E0F"/>
                </a:solidFill>
                <a:latin typeface="Verdana" panose="020B0604030504040204" pitchFamily="34" charset="0"/>
                <a:ea typeface="Verdana" panose="020B0604030504040204" pitchFamily="34" charset="0"/>
                <a:cs typeface="Verdana" panose="020B0604030504040204" pitchFamily="34" charset="0"/>
              </a:rPr>
              <a:t>2.  Pray for the search </a:t>
            </a:r>
            <a:r>
              <a:rPr lang="en-CA" dirty="0" smtClean="0">
                <a:solidFill>
                  <a:srgbClr val="B80E0F"/>
                </a:solidFill>
                <a:latin typeface="Verdana" panose="020B0604030504040204" pitchFamily="34" charset="0"/>
                <a:ea typeface="Verdana" panose="020B0604030504040204" pitchFamily="34" charset="0"/>
                <a:cs typeface="Verdana" panose="020B0604030504040204" pitchFamily="34" charset="0"/>
              </a:rPr>
              <a:t>for </a:t>
            </a:r>
            <a:r>
              <a:rPr lang="en-CA" dirty="0">
                <a:solidFill>
                  <a:srgbClr val="B80E0F"/>
                </a:solidFill>
                <a:latin typeface="Verdana" panose="020B0604030504040204" pitchFamily="34" charset="0"/>
                <a:ea typeface="Verdana" panose="020B0604030504040204" pitchFamily="34" charset="0"/>
                <a:cs typeface="Verdana" panose="020B0604030504040204" pitchFamily="34" charset="0"/>
              </a:rPr>
              <a:t>a Pastor of English Ministries</a:t>
            </a:r>
            <a:r>
              <a:rPr lang="en-CA" dirty="0" smtClean="0">
                <a:solidFill>
                  <a:srgbClr val="B80E0F"/>
                </a:solidFill>
                <a:latin typeface="Verdana" panose="020B0604030504040204" pitchFamily="34" charset="0"/>
                <a:ea typeface="Verdana" panose="020B0604030504040204" pitchFamily="34" charset="0"/>
                <a:cs typeface="Verdana" panose="020B0604030504040204" pitchFamily="34" charset="0"/>
              </a:rPr>
              <a:t>.</a:t>
            </a:r>
            <a:endParaRPr lang="en-CA" dirty="0">
              <a:solidFill>
                <a:srgbClr val="B80E0F"/>
              </a:solidFill>
              <a:latin typeface="Verdana" panose="020B0604030504040204" pitchFamily="34" charset="0"/>
              <a:ea typeface="Verdana" panose="020B0604030504040204" pitchFamily="34" charset="0"/>
              <a:cs typeface="Verdana" panose="020B0604030504040204" pitchFamily="34" charset="0"/>
            </a:endParaRPr>
          </a:p>
          <a:p>
            <a:pPr algn="just"/>
            <a:r>
              <a:rPr lang="en-CA" dirty="0">
                <a:solidFill>
                  <a:srgbClr val="B80E0F"/>
                </a:solidFill>
                <a:latin typeface="Verdana" panose="020B0604030504040204" pitchFamily="34" charset="0"/>
                <a:ea typeface="Verdana" panose="020B0604030504040204" pitchFamily="34" charset="0"/>
                <a:cs typeface="Verdana" panose="020B0604030504040204" pitchFamily="34" charset="0"/>
              </a:rPr>
              <a:t>3.  Pray for the current pastors - Pastor Anthony Yeung (Lead Pastor), Pastor Kwok Yin Ho (Pastor of Chinese Ministries), Pastor Richard Franklin (Interim Pastor of English Ministries), asking God to grant them wisdom and strength for ministry at the church</a:t>
            </a:r>
            <a:r>
              <a:rPr lang="en-CA" dirty="0" smtClean="0">
                <a:solidFill>
                  <a:srgbClr val="B80E0F"/>
                </a:solidFill>
                <a:latin typeface="Verdana" panose="020B0604030504040204" pitchFamily="34" charset="0"/>
                <a:ea typeface="Verdana" panose="020B0604030504040204" pitchFamily="34" charset="0"/>
                <a:cs typeface="Verdana" panose="020B0604030504040204" pitchFamily="34" charset="0"/>
              </a:rPr>
              <a:t>.</a:t>
            </a:r>
            <a:endParaRPr lang="en-CA" dirty="0">
              <a:solidFill>
                <a:srgbClr val="B80E0F"/>
              </a:solidFill>
              <a:latin typeface="Verdana" panose="020B0604030504040204" pitchFamily="34" charset="0"/>
              <a:ea typeface="Verdana" panose="020B0604030504040204" pitchFamily="34" charset="0"/>
              <a:cs typeface="Verdana" panose="020B0604030504040204" pitchFamily="34" charset="0"/>
            </a:endParaRPr>
          </a:p>
          <a:p>
            <a:pPr algn="just"/>
            <a:r>
              <a:rPr lang="en-CA" dirty="0">
                <a:solidFill>
                  <a:srgbClr val="B80E0F"/>
                </a:solidFill>
                <a:latin typeface="Verdana" panose="020B0604030504040204" pitchFamily="34" charset="0"/>
                <a:ea typeface="Verdana" panose="020B0604030504040204" pitchFamily="34" charset="0"/>
                <a:cs typeface="Verdana" panose="020B0604030504040204" pitchFamily="34" charset="0"/>
              </a:rPr>
              <a:t>4.  Pray for Church-wide Annual Missions Conference - October 23 with the theme "Opportunity on your doorstep" - speakers :  Rev. Keith Lee, Peter Trinh</a:t>
            </a:r>
            <a:r>
              <a:rPr lang="en-CA" dirty="0" smtClean="0">
                <a:solidFill>
                  <a:srgbClr val="B80E0F"/>
                </a:solidFill>
                <a:latin typeface="Verdana" panose="020B0604030504040204" pitchFamily="34" charset="0"/>
                <a:ea typeface="Verdana" panose="020B0604030504040204" pitchFamily="34" charset="0"/>
                <a:cs typeface="Verdana" panose="020B0604030504040204" pitchFamily="34" charset="0"/>
              </a:rPr>
              <a:t>.</a:t>
            </a:r>
            <a:endParaRPr lang="en-CA" dirty="0">
              <a:solidFill>
                <a:srgbClr val="B80E0F"/>
              </a:solidFill>
              <a:latin typeface="Verdana" panose="020B0604030504040204" pitchFamily="34" charset="0"/>
              <a:ea typeface="Verdana" panose="020B0604030504040204" pitchFamily="34" charset="0"/>
              <a:cs typeface="Verdana" panose="020B0604030504040204" pitchFamily="34" charset="0"/>
            </a:endParaRPr>
          </a:p>
          <a:p>
            <a:pPr algn="just"/>
            <a:r>
              <a:rPr lang="en-CA" dirty="0">
                <a:solidFill>
                  <a:srgbClr val="B80E0F"/>
                </a:solidFill>
                <a:latin typeface="Verdana" panose="020B0604030504040204" pitchFamily="34" charset="0"/>
                <a:ea typeface="Verdana" panose="020B0604030504040204" pitchFamily="34" charset="0"/>
                <a:cs typeface="Verdana" panose="020B0604030504040204" pitchFamily="34" charset="0"/>
              </a:rPr>
              <a:t>5. Pray for God's guidance in deacons election at end of October</a:t>
            </a:r>
            <a:r>
              <a:rPr lang="en-CA" dirty="0" smtClean="0">
                <a:solidFill>
                  <a:srgbClr val="B80E0F"/>
                </a:solidFill>
                <a:latin typeface="Verdana" panose="020B0604030504040204" pitchFamily="34" charset="0"/>
                <a:ea typeface="Verdana" panose="020B0604030504040204" pitchFamily="34" charset="0"/>
                <a:cs typeface="Verdana" panose="020B0604030504040204" pitchFamily="34" charset="0"/>
              </a:rPr>
              <a:t>.</a:t>
            </a:r>
            <a:endParaRPr lang="en-CA" dirty="0">
              <a:solidFill>
                <a:srgbClr val="B80E0F"/>
              </a:solidFill>
              <a:latin typeface="Verdana" panose="020B0604030504040204" pitchFamily="34" charset="0"/>
              <a:ea typeface="Verdana" panose="020B0604030504040204" pitchFamily="34" charset="0"/>
              <a:cs typeface="Verdana" panose="020B0604030504040204" pitchFamily="34" charset="0"/>
            </a:endParaRPr>
          </a:p>
          <a:p>
            <a:pPr algn="just"/>
            <a:r>
              <a:rPr lang="en-CA" dirty="0">
                <a:solidFill>
                  <a:schemeClr val="bg1"/>
                </a:solidFill>
                <a:latin typeface="Verdana" panose="020B0604030504040204" pitchFamily="34" charset="0"/>
                <a:ea typeface="Verdana" panose="020B0604030504040204" pitchFamily="34" charset="0"/>
                <a:cs typeface="Verdana" panose="020B0604030504040204" pitchFamily="34" charset="0"/>
              </a:rPr>
              <a:t>6. Pray for various fellowships and AWANA, resuming in September after summer break.</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3852">
            <a:off x="8853031" y="4886996"/>
            <a:ext cx="2051742" cy="1538807"/>
          </a:xfrm>
          <a:prstGeom prst="rect">
            <a:avLst/>
          </a:prstGeom>
          <a:ln w="76200">
            <a:solidFill>
              <a:srgbClr val="7F7F7F"/>
            </a:solidFill>
          </a:ln>
        </p:spPr>
      </p:pic>
    </p:spTree>
    <p:extLst>
      <p:ext uri="{BB962C8B-B14F-4D97-AF65-F5344CB8AC3E}">
        <p14:creationId xmlns:p14="http://schemas.microsoft.com/office/powerpoint/2010/main" val="280290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29</TotalTime>
  <Words>32</Words>
  <Application>Microsoft Office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Impact</vt:lpstr>
      <vt:lpstr>Verdana</vt:lpstr>
      <vt:lpstr>Main Event</vt:lpstr>
      <vt:lpstr>Richmond Chinese EFC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Richmond Chinese EFC</dc:title>
  <dc:creator>LPD office</dc:creator>
  <cp:lastModifiedBy>LPD office</cp:lastModifiedBy>
  <cp:revision>4</cp:revision>
  <dcterms:created xsi:type="dcterms:W3CDTF">2016-09-06T21:06:59Z</dcterms:created>
  <dcterms:modified xsi:type="dcterms:W3CDTF">2016-09-06T21:36:20Z</dcterms:modified>
</cp:coreProperties>
</file>